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4" r:id="rId3"/>
    <p:sldId id="266" r:id="rId4"/>
    <p:sldId id="267" r:id="rId5"/>
    <p:sldId id="268" r:id="rId6"/>
    <p:sldId id="270" r:id="rId7"/>
    <p:sldId id="269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65" r:id="rId24"/>
  </p:sldIdLst>
  <p:sldSz cx="12192000" cy="6858000"/>
  <p:notesSz cx="6735763" cy="9799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BDC"/>
    <a:srgbClr val="232323"/>
    <a:srgbClr val="0066BE"/>
    <a:srgbClr val="0087F6"/>
    <a:srgbClr val="1595FF"/>
    <a:srgbClr val="4ABEE2"/>
    <a:srgbClr val="69BBFF"/>
    <a:srgbClr val="006CBD"/>
    <a:srgbClr val="005FB2"/>
    <a:srgbClr val="DDDD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69" autoAdjust="0"/>
    <p:restoredTop sz="94682"/>
  </p:normalViewPr>
  <p:slideViewPr>
    <p:cSldViewPr snapToGrid="0">
      <p:cViewPr varScale="1">
        <p:scale>
          <a:sx n="110" d="100"/>
          <a:sy n="110" d="100"/>
        </p:scale>
        <p:origin x="5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13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16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16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26F9D-7086-4874-9FD7-F2A60CF0EB4E}" type="datetimeFigureOut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" y="1225550"/>
            <a:ext cx="5878513" cy="33067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716076"/>
            <a:ext cx="5388610" cy="38586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07956"/>
            <a:ext cx="2918831" cy="4916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3" y="9307956"/>
            <a:ext cx="2918831" cy="4916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A31438-A5F5-44EB-BE5E-87E3C318E7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867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A31438-A5F5-44EB-BE5E-87E3C318E7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8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A31438-A5F5-44EB-BE5E-87E3C318E7D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271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A31438-A5F5-44EB-BE5E-87E3C318E7D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173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259743" y="254441"/>
            <a:ext cx="7100514" cy="6376947"/>
          </a:xfrm>
          <a:prstGeom prst="rect">
            <a:avLst/>
          </a:prstGeom>
          <a:solidFill>
            <a:srgbClr val="0066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6720" y="899727"/>
            <a:ext cx="6697649" cy="897268"/>
          </a:xfrm>
        </p:spPr>
        <p:txBody>
          <a:bodyPr anchor="b">
            <a:normAutofit/>
          </a:bodyPr>
          <a:lstStyle>
            <a:lvl1pPr algn="l">
              <a:defRPr sz="35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26720" y="1937282"/>
            <a:ext cx="6697649" cy="228486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482CB-6BA5-419A-B1BB-DF7478CCF951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921691" y="6356350"/>
            <a:ext cx="2743200" cy="365125"/>
          </a:xfrm>
        </p:spPr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530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69843-BD1A-47E7-A2BB-197220B173B6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297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1B78-3988-4143-A9BC-8F1C94A8D24C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6325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2155"/>
          </a:xfrm>
        </p:spPr>
        <p:txBody>
          <a:bodyPr/>
          <a:lstStyle>
            <a:lvl1pPr>
              <a:defRPr b="1">
                <a:solidFill>
                  <a:srgbClr val="0066BE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232323"/>
                </a:solidFill>
              </a:defRPr>
            </a:lvl1pPr>
            <a:lvl2pPr>
              <a:defRPr>
                <a:solidFill>
                  <a:srgbClr val="232323"/>
                </a:solidFill>
              </a:defRPr>
            </a:lvl2pPr>
            <a:lvl3pPr>
              <a:defRPr>
                <a:solidFill>
                  <a:srgbClr val="232323"/>
                </a:solidFill>
              </a:defRPr>
            </a:lvl3pPr>
            <a:lvl4pPr>
              <a:defRPr>
                <a:solidFill>
                  <a:srgbClr val="232323"/>
                </a:solidFill>
              </a:defRPr>
            </a:lvl4pPr>
            <a:lvl5pPr>
              <a:defRPr>
                <a:solidFill>
                  <a:srgbClr val="232323"/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4027F-A5DF-4DB0-BB5E-282E903BA604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931118" y="6356350"/>
            <a:ext cx="2743200" cy="365125"/>
          </a:xfrm>
        </p:spPr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838200" y="1192696"/>
            <a:ext cx="10515600" cy="0"/>
          </a:xfrm>
          <a:prstGeom prst="line">
            <a:avLst/>
          </a:prstGeom>
          <a:ln w="19050">
            <a:solidFill>
              <a:srgbClr val="0066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041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624F3-1261-4349-8FA1-CC02DAA35899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880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9A13B-C207-49EC-8727-27D4E7FF7581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9150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F000B-DFB4-4B70-A1BE-3559BE293D3F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16567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67016-71B0-4603-BBFE-956FA452E2D1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8248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36D1-BAF2-4110-B4EE-BC3791F6F456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45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95F3-BF2C-4AFF-A57E-2608F9928445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635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99B02-6B5A-4015-8780-DA392778EA96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63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7B9C7-1586-4B1C-A218-E5F025B183C0}" type="datetime1">
              <a:rPr lang="ko-KR" altLang="en-US" smtClean="0"/>
              <a:t>2016-01-14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50C24-AA4D-4CD8-91C7-5A50E78231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01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6720" y="1011045"/>
            <a:ext cx="6697649" cy="1487057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파이썬</a:t>
            </a:r>
            <a:r>
              <a:rPr lang="ko-KR" altLang="en-US" dirty="0" smtClean="0"/>
              <a:t> 완벽 가이드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26720" y="2498102"/>
            <a:ext cx="6697649" cy="750258"/>
          </a:xfrm>
        </p:spPr>
        <p:txBody>
          <a:bodyPr/>
          <a:lstStyle/>
          <a:p>
            <a:r>
              <a:rPr lang="ko-KR" altLang="en-US" i="1" dirty="0" smtClean="0"/>
              <a:t>프로그램 구조와 제어 흐름</a:t>
            </a:r>
            <a:endParaRPr lang="ko-KR" alt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5820355" y="5963478"/>
            <a:ext cx="1304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 err="1" smtClean="0">
                <a:solidFill>
                  <a:schemeClr val="bg1"/>
                </a:solidFill>
              </a:rPr>
              <a:t>K.Lee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953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예외</a:t>
            </a:r>
            <a:r>
              <a:rPr lang="en-US" altLang="ko-KR" sz="2000" dirty="0" smtClean="0"/>
              <a:t>(exception)</a:t>
            </a:r>
            <a:r>
              <a:rPr lang="ko-KR" altLang="en-US" sz="2000" dirty="0" smtClean="0"/>
              <a:t>는 오류를 나타내며 프로그램이 일반적인 제어 흐름에서 벗어나게 만든다</a:t>
            </a:r>
            <a:r>
              <a:rPr lang="en-US" altLang="ko-KR" sz="2000" dirty="0" smtClean="0"/>
              <a:t>. raise</a:t>
            </a:r>
            <a:r>
              <a:rPr lang="ko-KR" altLang="en-US" sz="2000" dirty="0" smtClean="0"/>
              <a:t>문으로 예외를 발생시킬 수 있다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raise</a:t>
            </a:r>
            <a:r>
              <a:rPr lang="ko-KR" altLang="en-US" sz="2000" dirty="0" smtClean="0"/>
              <a:t>문의 일반적인 형식은 </a:t>
            </a:r>
            <a:r>
              <a:rPr lang="en-US" altLang="ko-KR" sz="2000" dirty="0" smtClean="0"/>
              <a:t>raise Exception([value])</a:t>
            </a:r>
            <a:r>
              <a:rPr lang="ko-KR" altLang="en-US" sz="2000" dirty="0" smtClean="0"/>
              <a:t>이며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여기서 </a:t>
            </a:r>
            <a:r>
              <a:rPr lang="en-US" altLang="ko-KR" sz="2000" dirty="0" smtClean="0"/>
              <a:t>Exception</a:t>
            </a:r>
            <a:r>
              <a:rPr lang="ko-KR" altLang="en-US" sz="2000" dirty="0" smtClean="0"/>
              <a:t>은 예외 타입을 나타내고 </a:t>
            </a:r>
            <a:r>
              <a:rPr lang="en-US" altLang="ko-KR" sz="2000" dirty="0" smtClean="0"/>
              <a:t>value</a:t>
            </a:r>
            <a:r>
              <a:rPr lang="ko-KR" altLang="en-US" sz="2000" dirty="0" smtClean="0"/>
              <a:t>는 추가 값으로서 예외와 관련된 구체적인 설명을 담는다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 smtClean="0"/>
          </a:p>
          <a:p>
            <a:endParaRPr lang="en-US" altLang="ko-KR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3555276"/>
            <a:ext cx="10515600" cy="5834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RuntimeError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Unrecoverble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Error”)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1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예외를 잡으려면 </a:t>
            </a:r>
            <a:r>
              <a:rPr lang="en-US" altLang="ko-KR" sz="2000" dirty="0" smtClean="0"/>
              <a:t>try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except</a:t>
            </a:r>
            <a:r>
              <a:rPr lang="ko-KR" altLang="en-US" sz="2000" dirty="0" smtClean="0"/>
              <a:t>를 사용하면 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에러가 발생하면 인터프리터는 </a:t>
            </a:r>
            <a:r>
              <a:rPr lang="en-US" altLang="ko-KR" sz="2000" dirty="0" smtClean="0"/>
              <a:t>try </a:t>
            </a:r>
            <a:r>
              <a:rPr lang="ko-KR" altLang="en-US" sz="2000" dirty="0" smtClean="0"/>
              <a:t>블록 안의 문장들을 수행하는 것을 중단하고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발생한 예외와 부합하는 </a:t>
            </a:r>
            <a:r>
              <a:rPr lang="en-US" altLang="ko-KR" sz="2000" dirty="0" smtClean="0"/>
              <a:t>except</a:t>
            </a:r>
            <a:r>
              <a:rPr lang="ko-KR" altLang="en-US" sz="2000" dirty="0" smtClean="0"/>
              <a:t>절을 찾는다</a:t>
            </a:r>
            <a:r>
              <a:rPr lang="en-US" altLang="ko-KR" sz="2000" dirty="0" smtClean="0"/>
              <a:t>.</a:t>
            </a:r>
          </a:p>
          <a:p>
            <a:r>
              <a:rPr lang="ko-KR" altLang="en-US" sz="2000" dirty="0" smtClean="0"/>
              <a:t>해당하는 </a:t>
            </a:r>
            <a:r>
              <a:rPr lang="en-US" altLang="ko-KR" sz="2000" dirty="0" smtClean="0"/>
              <a:t>except</a:t>
            </a:r>
            <a:r>
              <a:rPr lang="ko-KR" altLang="en-US" sz="2000" dirty="0" smtClean="0"/>
              <a:t>절을 찾았다면 제어 흐름이 </a:t>
            </a:r>
            <a:r>
              <a:rPr lang="en-US" altLang="ko-KR" sz="2000" dirty="0" smtClean="0"/>
              <a:t>except</a:t>
            </a:r>
            <a:r>
              <a:rPr lang="ko-KR" altLang="en-US" sz="2000" dirty="0" smtClean="0"/>
              <a:t>절의 첫 문장으로 넘어가고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해당하는 </a:t>
            </a:r>
            <a:r>
              <a:rPr lang="en-US" altLang="ko-KR" sz="2000" dirty="0" smtClean="0"/>
              <a:t>except</a:t>
            </a:r>
            <a:r>
              <a:rPr lang="ko-KR" altLang="en-US" sz="2000" dirty="0" smtClean="0"/>
              <a:t>절을 찾지 못했다면 예외는 </a:t>
            </a:r>
            <a:r>
              <a:rPr lang="en-US" altLang="ko-KR" sz="2000" dirty="0" smtClean="0"/>
              <a:t>try</a:t>
            </a:r>
            <a:r>
              <a:rPr lang="ko-KR" altLang="en-US" sz="2000" dirty="0" smtClean="0"/>
              <a:t>문을 담고 있는 코드 </a:t>
            </a:r>
            <a:r>
              <a:rPr lang="ko-KR" altLang="en-US" sz="2000" dirty="0"/>
              <a:t>블</a:t>
            </a:r>
            <a:r>
              <a:rPr lang="ko-KR" altLang="en-US" sz="2000" dirty="0" smtClean="0"/>
              <a:t>록 쪽으로 전파된다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2354953"/>
            <a:ext cx="10515600" cy="12888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f = open(‘foo’)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IOError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as 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554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except</a:t>
            </a:r>
            <a:r>
              <a:rPr lang="ko-KR" altLang="en-US" sz="2000" dirty="0" smtClean="0"/>
              <a:t>문에서 선택적으로 지정할 수 있는 </a:t>
            </a:r>
            <a:r>
              <a:rPr lang="en-US" altLang="ko-KR" sz="2000" dirty="0" smtClean="0"/>
              <a:t>as </a:t>
            </a:r>
            <a:r>
              <a:rPr lang="en-US" altLang="ko-KR" sz="2000" dirty="0" err="1" smtClean="0"/>
              <a:t>var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변경자는 예외가 발생하였을 때 </a:t>
            </a:r>
            <a:r>
              <a:rPr lang="en-US" altLang="ko-KR" sz="2000" dirty="0" smtClean="0"/>
              <a:t>raise</a:t>
            </a:r>
            <a:r>
              <a:rPr lang="ko-KR" altLang="en-US" sz="2000" dirty="0" smtClean="0"/>
              <a:t>문에 의해서 발생된 예외 인스턴스가 저장될 변수의 이름을 지정한다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199" y="2683400"/>
            <a:ext cx="5202000" cy="28630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IOError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as 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I/O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에러를 처리한다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TypeError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as e: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Type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에러를 처리한다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</a:p>
          <a:p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NameError as e: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Name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에러를 처리한다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is-I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151800" y="2683400"/>
            <a:ext cx="5202000" cy="28630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IOError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TypeError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NameError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 as e: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# I/O, Type, Name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에러를 처리한다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872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199" y="1796528"/>
            <a:ext cx="5202000" cy="23236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프로그램 종료와 관련된 것을 제외한 모든 예외를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잡고자 할 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Exception as 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error_log.write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(‘An error occurred : %s\n’ % e)</a:t>
            </a:r>
          </a:p>
          <a:p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151800" y="1796528"/>
            <a:ext cx="5202000" cy="23236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모든 예외를 잡고자 할 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except:</a:t>
            </a:r>
          </a:p>
          <a:p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error.log.write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(‘An error occurred\n’)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올바르게 사용하기 어렵기 때문에 가급종 사용을 피해야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한다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351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try</a:t>
            </a:r>
            <a:r>
              <a:rPr lang="ko-KR" altLang="en-US" sz="2000" dirty="0" smtClean="0"/>
              <a:t>문 또한 </a:t>
            </a:r>
            <a:r>
              <a:rPr lang="en-US" altLang="ko-KR" sz="2000" dirty="0" smtClean="0"/>
              <a:t>else</a:t>
            </a:r>
            <a:r>
              <a:rPr lang="ko-KR" altLang="en-US" sz="2000" dirty="0" smtClean="0"/>
              <a:t>절을 지원한다</a:t>
            </a:r>
            <a:r>
              <a:rPr lang="en-US" altLang="ko-KR" sz="2000" dirty="0" smtClean="0"/>
              <a:t>.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else</a:t>
            </a:r>
            <a:r>
              <a:rPr lang="ko-KR" altLang="en-US" sz="2000" dirty="0" smtClean="0"/>
              <a:t>절은 반드시 마지막 </a:t>
            </a:r>
            <a:r>
              <a:rPr lang="en-US" altLang="ko-KR" sz="2000" dirty="0" smtClean="0"/>
              <a:t>except</a:t>
            </a:r>
            <a:r>
              <a:rPr lang="ko-KR" altLang="en-US" sz="2000" dirty="0" smtClean="0"/>
              <a:t>절 바로 다음에 나와야 한다</a:t>
            </a:r>
            <a:r>
              <a:rPr lang="en-US" altLang="ko-KR" sz="2000" dirty="0" smtClean="0"/>
              <a:t>.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else</a:t>
            </a:r>
            <a:r>
              <a:rPr lang="ko-KR" altLang="en-US" sz="2000" dirty="0" smtClean="0"/>
              <a:t>문은 </a:t>
            </a:r>
            <a:r>
              <a:rPr lang="en-US" altLang="ko-KR" sz="2000" dirty="0" smtClean="0"/>
              <a:t>try</a:t>
            </a:r>
            <a:r>
              <a:rPr lang="ko-KR" altLang="en-US" sz="2000" dirty="0" smtClean="0"/>
              <a:t> 블록에서 예외가 발생하지 않을 경우 실행된다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38200" y="2661892"/>
            <a:ext cx="10515600" cy="20347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f = open(‘foo’,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‘r’)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IOError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as e: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error_log.write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(‘Unable to open foo : %s\n’ %e)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data 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f.read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f.close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 )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433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finally</a:t>
            </a:r>
            <a:r>
              <a:rPr lang="ko-KR" altLang="en-US" sz="2000" dirty="0" smtClean="0"/>
              <a:t>문은 </a:t>
            </a:r>
            <a:r>
              <a:rPr lang="en-US" altLang="ko-KR" sz="2000" dirty="0" smtClean="0"/>
              <a:t>try</a:t>
            </a:r>
            <a:r>
              <a:rPr lang="ko-KR" altLang="en-US" sz="2000" dirty="0" smtClean="0"/>
              <a:t> 블록 안에 있는 코드를 정리하는 작업을 수행한다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예외가 발생하지 않으면 </a:t>
            </a:r>
            <a:r>
              <a:rPr lang="en-US" altLang="ko-KR" sz="2000" dirty="0" smtClean="0"/>
              <a:t>finally</a:t>
            </a:r>
            <a:r>
              <a:rPr lang="ko-KR" altLang="en-US" sz="2000" dirty="0" smtClean="0"/>
              <a:t>절에 있는 코드는 </a:t>
            </a:r>
            <a:r>
              <a:rPr lang="en-US" altLang="ko-KR" sz="2000" dirty="0" smtClean="0"/>
              <a:t>try</a:t>
            </a:r>
            <a:r>
              <a:rPr lang="ko-KR" altLang="en-US" sz="2000" dirty="0" smtClean="0"/>
              <a:t> 블록에 존재하는 코드를 다 실행한 후에 실행된다</a:t>
            </a:r>
            <a:r>
              <a:rPr lang="en-US" altLang="ko-KR" sz="2000" dirty="0" smtClean="0"/>
              <a:t>.</a:t>
            </a:r>
          </a:p>
          <a:p>
            <a:r>
              <a:rPr lang="ko-KR" altLang="en-US" sz="2000" dirty="0" smtClean="0"/>
              <a:t>예외가 발생하면 제어 흐름은 먼저 </a:t>
            </a:r>
            <a:r>
              <a:rPr lang="en-US" altLang="ko-KR" sz="2000" dirty="0" smtClean="0"/>
              <a:t>finally</a:t>
            </a:r>
            <a:r>
              <a:rPr lang="ko-KR" altLang="en-US" sz="2000" dirty="0" smtClean="0"/>
              <a:t>절의 첫 문장으로 넘어간 후</a:t>
            </a:r>
            <a:r>
              <a:rPr lang="en-US" altLang="ko-KR" sz="2000" dirty="0" smtClean="0"/>
              <a:t>,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finally</a:t>
            </a:r>
            <a:r>
              <a:rPr lang="ko-KR" altLang="en-US" sz="2000" dirty="0" smtClean="0"/>
              <a:t>절의 코드가 수행된다</a:t>
            </a:r>
            <a:r>
              <a:rPr lang="en-US" altLang="ko-KR" sz="2000" dirty="0" smtClean="0"/>
              <a:t>.</a:t>
            </a:r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38200" y="2291945"/>
            <a:ext cx="10515600" cy="17980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#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무언가를 수행한다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is-I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finally: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f.close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결과에 상관없이 파일을 닫는다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64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r>
              <a:rPr lang="en-US" altLang="ko-KR" dirty="0" smtClean="0"/>
              <a:t>(</a:t>
            </a:r>
            <a:r>
              <a:rPr lang="ko-KR" altLang="en-US" dirty="0" smtClean="0"/>
              <a:t>내장 예외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899" y="1538344"/>
            <a:ext cx="3780000" cy="226364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99" y="3885033"/>
            <a:ext cx="3780000" cy="257921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9598" y="1538344"/>
            <a:ext cx="3780000" cy="3028378"/>
          </a:xfrm>
          <a:prstGeom prst="rect">
            <a:avLst/>
          </a:prstGeom>
        </p:spPr>
      </p:pic>
      <p:sp>
        <p:nvSpPr>
          <p:cNvPr id="11" name="내용 개체 틀 2"/>
          <p:cNvSpPr txBox="1">
            <a:spLocks/>
          </p:cNvSpPr>
          <p:nvPr/>
        </p:nvSpPr>
        <p:spPr>
          <a:xfrm>
            <a:off x="4779598" y="4668819"/>
            <a:ext cx="5870473" cy="1682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/>
              <a:t>표에서 볼 수 있듯이 예외는 계층적으로 조직화 되어 있다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988027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r>
              <a:rPr lang="en-US" altLang="ko-KR" dirty="0" smtClean="0"/>
              <a:t>(</a:t>
            </a:r>
            <a:r>
              <a:rPr lang="ko-KR" altLang="en-US" dirty="0" smtClean="0"/>
              <a:t>내장 예외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 smtClean="0"/>
              <a:t>finally</a:t>
            </a:r>
            <a:r>
              <a:rPr lang="ko-KR" altLang="en-US" sz="2000" dirty="0" smtClean="0"/>
              <a:t>문은 </a:t>
            </a:r>
            <a:r>
              <a:rPr lang="en-US" altLang="ko-KR" sz="2000" dirty="0" smtClean="0"/>
              <a:t>try</a:t>
            </a:r>
            <a:r>
              <a:rPr lang="ko-KR" altLang="en-US" sz="2000" dirty="0" smtClean="0"/>
              <a:t> 블록 안에 있는 코드를 정리하는 작업을 수행한다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r>
              <a:rPr lang="en-US" altLang="ko-KR" sz="2000" dirty="0" err="1" smtClean="0"/>
              <a:t>SystemExit</a:t>
            </a:r>
            <a:r>
              <a:rPr lang="ko-KR" altLang="en-US" sz="2000" dirty="0" smtClean="0"/>
              <a:t>와 </a:t>
            </a:r>
            <a:r>
              <a:rPr lang="en-US" altLang="ko-KR" sz="2000" dirty="0" err="1" smtClean="0"/>
              <a:t>KeyboardInterrupt</a:t>
            </a:r>
            <a:r>
              <a:rPr lang="ko-KR" altLang="en-US" sz="2000" dirty="0" smtClean="0"/>
              <a:t> 예외는 </a:t>
            </a:r>
            <a:r>
              <a:rPr lang="en-US" altLang="ko-KR" sz="2000" dirty="0" smtClean="0"/>
              <a:t>Exception</a:t>
            </a:r>
            <a:r>
              <a:rPr lang="ko-KR" altLang="en-US" sz="2000" dirty="0" smtClean="0"/>
              <a:t> 아래에 있지 않다</a:t>
            </a:r>
            <a:r>
              <a:rPr lang="en-US" altLang="ko-KR" sz="2000" dirty="0" smtClean="0"/>
              <a:t>.</a:t>
            </a:r>
            <a:br>
              <a:rPr lang="en-US" altLang="ko-KR" sz="2000" dirty="0" smtClean="0"/>
            </a:br>
            <a:r>
              <a:rPr lang="ko-KR" altLang="en-US" sz="2000" dirty="0" smtClean="0"/>
              <a:t>그 이유는 프로그램과 관련된 모든 에러를 잡고자 할 대 보통은 갑작스런 프로그램 종료까지 처리하려는 것이 아니기 때문이다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/>
          </a:p>
        </p:txBody>
      </p:sp>
      <p:sp>
        <p:nvSpPr>
          <p:cNvPr id="11" name="직사각형 10"/>
          <p:cNvSpPr/>
          <p:nvPr/>
        </p:nvSpPr>
        <p:spPr>
          <a:xfrm>
            <a:off x="838200" y="2335490"/>
            <a:ext cx="10515600" cy="1679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[1, 2, 3, 4]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[5]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LookupError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	#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indexError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또는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KeyError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를 잡음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print “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LookupError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발생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”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163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</a:t>
            </a:r>
            <a:r>
              <a:rPr lang="en-US" altLang="ko-KR" dirty="0" smtClean="0"/>
              <a:t>(</a:t>
            </a:r>
            <a:r>
              <a:rPr lang="ko-KR" altLang="en-US" dirty="0" smtClean="0"/>
              <a:t>새로운 예외 정의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23232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/>
              <a:t>모든 내장 예외는 클래스로서 정의된다</a:t>
            </a:r>
            <a:endParaRPr lang="en-US" altLang="ko-KR" sz="2000" dirty="0" smtClean="0"/>
          </a:p>
          <a:p>
            <a:r>
              <a:rPr lang="ko-KR" altLang="en-US" sz="2000" dirty="0" smtClean="0"/>
              <a:t>새로운 예외를 생성하기 위해서는 </a:t>
            </a:r>
            <a:r>
              <a:rPr lang="en-US" altLang="ko-KR" sz="2000" dirty="0" smtClean="0"/>
              <a:t>Exception</a:t>
            </a:r>
            <a:r>
              <a:rPr lang="ko-KR" altLang="en-US" sz="2000" dirty="0" smtClean="0"/>
              <a:t>으로부터 상속받아 새로운 클래스를 정의하면 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새로 정의된 예외를 사용하기 위해서는 </a:t>
            </a:r>
            <a:r>
              <a:rPr lang="en-US" altLang="ko-KR" sz="2000" dirty="0" smtClean="0"/>
              <a:t>raise</a:t>
            </a:r>
            <a:r>
              <a:rPr lang="ko-KR" altLang="en-US" sz="2000" dirty="0" smtClean="0"/>
              <a:t>문을 사용하면 된다</a:t>
            </a:r>
            <a:r>
              <a:rPr lang="en-US" altLang="ko-KR" sz="2000" dirty="0" smtClean="0"/>
              <a:t>.</a:t>
            </a:r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endParaRPr lang="en-US" altLang="ko-KR" sz="2000" dirty="0"/>
          </a:p>
        </p:txBody>
      </p:sp>
      <p:sp>
        <p:nvSpPr>
          <p:cNvPr id="11" name="직사각형 10"/>
          <p:cNvSpPr/>
          <p:nvPr/>
        </p:nvSpPr>
        <p:spPr>
          <a:xfrm>
            <a:off x="838200" y="3036527"/>
            <a:ext cx="10515600" cy="15042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c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lass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DeviceError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(Exception):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__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init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__(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self,errno,msg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self.args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errno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msg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self.errno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errno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self.errmsg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msg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38200" y="5390431"/>
            <a:ext cx="10515600" cy="5811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DeviceError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(1, ‘Not Responding’)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7650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컨텍스트</a:t>
            </a:r>
            <a:r>
              <a:rPr lang="ko-KR" altLang="en-US" dirty="0" smtClean="0"/>
              <a:t> 관리자 </a:t>
            </a:r>
            <a:r>
              <a:rPr lang="en-US" altLang="ko-KR" dirty="0" smtClean="0"/>
              <a:t>with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예외가 발생한 경우 파일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락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연결 등의 시스템 자원을 적절히 관리하는 일은 쉽지 않다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with</a:t>
            </a:r>
            <a:r>
              <a:rPr lang="ko-KR" altLang="en-US" sz="2000" dirty="0" smtClean="0"/>
              <a:t>문은 </a:t>
            </a:r>
            <a:r>
              <a:rPr lang="ko-KR" altLang="en-US" sz="2000" dirty="0" err="1" smtClean="0"/>
              <a:t>컨텍스트</a:t>
            </a:r>
            <a:r>
              <a:rPr lang="ko-KR" altLang="en-US" sz="2000" dirty="0" smtClean="0"/>
              <a:t> 관리자의 역할을 하는 객체에 의해 제어되는 런타임 </a:t>
            </a:r>
            <a:r>
              <a:rPr lang="ko-KR" altLang="en-US" sz="2000" dirty="0" err="1" smtClean="0"/>
              <a:t>컨텍스트</a:t>
            </a:r>
            <a:r>
              <a:rPr lang="ko-KR" altLang="en-US" sz="2000" dirty="0" smtClean="0"/>
              <a:t> 안에서 일련의 문장들을 실행한다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3036527"/>
            <a:ext cx="10515600" cy="28940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with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open(“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debuglog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”,”a”) as f:		# “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debuglog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”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란 파일을 추가모드로 연다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f.write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(“Debugging\n”)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f.write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(“Done\n”)		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제어 흐름이 블록을 벗어날 때 열린 파일을 닫는다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import threading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lock 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threading.Lock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with lock: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임계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구역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(critical section)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임계 구역 종료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913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78730" y="1734532"/>
            <a:ext cx="336662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smtClean="0">
                <a:solidFill>
                  <a:schemeClr val="bg1"/>
                </a:solidFill>
              </a:rPr>
              <a:t>프로그램 구조와 실행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smtClean="0">
                <a:solidFill>
                  <a:schemeClr val="bg1"/>
                </a:solidFill>
              </a:rPr>
              <a:t>조건부 실행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smtClean="0">
                <a:solidFill>
                  <a:schemeClr val="bg1"/>
                </a:solidFill>
              </a:rPr>
              <a:t>루프와 반복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smtClean="0">
                <a:solidFill>
                  <a:schemeClr val="bg1"/>
                </a:solidFill>
              </a:rPr>
              <a:t>예외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sz="2000" dirty="0" err="1" smtClean="0">
                <a:solidFill>
                  <a:schemeClr val="bg1"/>
                </a:solidFill>
              </a:rPr>
              <a:t>컨텍스트</a:t>
            </a:r>
            <a:r>
              <a:rPr lang="ko-KR" altLang="en-US" sz="2000" dirty="0" smtClean="0">
                <a:solidFill>
                  <a:schemeClr val="bg1"/>
                </a:solidFill>
              </a:rPr>
              <a:t> 관리자 </a:t>
            </a:r>
            <a:r>
              <a:rPr lang="en-US" altLang="ko-KR" sz="2000" dirty="0" smtClean="0">
                <a:solidFill>
                  <a:schemeClr val="bg1"/>
                </a:solidFill>
              </a:rPr>
              <a:t>with</a:t>
            </a:r>
            <a:r>
              <a:rPr lang="ko-KR" altLang="en-US" sz="2000" dirty="0" smtClean="0">
                <a:solidFill>
                  <a:schemeClr val="bg1"/>
                </a:solidFill>
              </a:rPr>
              <a:t>문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altLang="ko-KR" sz="2000" dirty="0" smtClean="0">
                <a:solidFill>
                  <a:schemeClr val="bg1"/>
                </a:solidFill>
              </a:rPr>
              <a:t>assert</a:t>
            </a:r>
            <a:r>
              <a:rPr lang="ko-KR" altLang="en-US" sz="2000" dirty="0" smtClean="0">
                <a:solidFill>
                  <a:schemeClr val="bg1"/>
                </a:solidFill>
              </a:rPr>
              <a:t>와 </a:t>
            </a:r>
            <a:r>
              <a:rPr lang="en-US" altLang="ko-KR" sz="2000" dirty="0" smtClean="0">
                <a:solidFill>
                  <a:schemeClr val="bg1"/>
                </a:solidFill>
              </a:rPr>
              <a:t>__debug__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8730" y="904972"/>
            <a:ext cx="19301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Contents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23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컨텍스트</a:t>
            </a:r>
            <a:r>
              <a:rPr lang="ko-KR" altLang="en-US" dirty="0" smtClean="0"/>
              <a:t> 관리자 </a:t>
            </a:r>
            <a:r>
              <a:rPr lang="en-US" altLang="ko-KR" dirty="0" smtClean="0"/>
              <a:t>with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with </a:t>
            </a:r>
            <a:r>
              <a:rPr lang="en-US" altLang="ko-KR" sz="2000" dirty="0" err="1" smtClean="0"/>
              <a:t>obj</a:t>
            </a:r>
            <a:r>
              <a:rPr lang="ko-KR" altLang="en-US" sz="2000" dirty="0" smtClean="0"/>
              <a:t>문은 제어 흐름이 이어서 나오는 블록에 진입하고 빠져나올 때 일어나는 일을 객체 </a:t>
            </a:r>
            <a:r>
              <a:rPr lang="en-US" altLang="ko-KR" sz="2000" dirty="0" err="1" smtClean="0"/>
              <a:t>obj</a:t>
            </a:r>
            <a:r>
              <a:rPr lang="ko-KR" altLang="en-US" sz="2000" dirty="0" smtClean="0"/>
              <a:t>에서 관리할 수 있게 해준다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with </a:t>
            </a:r>
            <a:r>
              <a:rPr lang="en-US" altLang="ko-KR" sz="2000" dirty="0" err="1" smtClean="0"/>
              <a:t>obj</a:t>
            </a:r>
            <a:r>
              <a:rPr lang="ko-KR" altLang="en-US" sz="2000" dirty="0" smtClean="0"/>
              <a:t>문이 실행되면 새로운 </a:t>
            </a:r>
            <a:r>
              <a:rPr lang="ko-KR" altLang="en-US" sz="2000" dirty="0" err="1" smtClean="0"/>
              <a:t>컨텍스트에</a:t>
            </a:r>
            <a:r>
              <a:rPr lang="ko-KR" altLang="en-US" sz="2000" dirty="0" smtClean="0"/>
              <a:t> 진입한다는 신호로서 </a:t>
            </a:r>
            <a:r>
              <a:rPr lang="ko-KR" altLang="en-US" sz="2000" dirty="0" err="1" smtClean="0"/>
              <a:t>메서드</a:t>
            </a:r>
            <a:r>
              <a:rPr lang="ko-KR" altLang="en-US" sz="2000" dirty="0" smtClean="0"/>
              <a:t> </a:t>
            </a:r>
            <a:r>
              <a:rPr lang="en-US" altLang="ko-KR" sz="2000" dirty="0" err="1" smtClean="0"/>
              <a:t>obj</a:t>
            </a:r>
            <a:r>
              <a:rPr lang="en-US" altLang="ko-KR" sz="2000" dirty="0" smtClean="0"/>
              <a:t>.__enter()__</a:t>
            </a:r>
            <a:r>
              <a:rPr lang="ko-KR" altLang="en-US" sz="2000" dirty="0" smtClean="0"/>
              <a:t>가 호출되며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컨텍스트를</a:t>
            </a:r>
            <a:r>
              <a:rPr lang="ko-KR" altLang="en-US" sz="2000" dirty="0" smtClean="0"/>
              <a:t> 벗어날 때는 </a:t>
            </a:r>
            <a:r>
              <a:rPr lang="ko-KR" altLang="en-US" sz="2000" dirty="0" err="1" smtClean="0"/>
              <a:t>메서드</a:t>
            </a:r>
            <a:r>
              <a:rPr lang="ko-KR" altLang="en-US" sz="2000" dirty="0" smtClean="0"/>
              <a:t> </a:t>
            </a:r>
            <a:r>
              <a:rPr lang="en-US" altLang="ko-KR" sz="2000" dirty="0" err="1" smtClean="0"/>
              <a:t>obj</a:t>
            </a:r>
            <a:r>
              <a:rPr lang="en-US" altLang="ko-KR" sz="2000" dirty="0" smtClean="0"/>
              <a:t>.__exit__(type, value, </a:t>
            </a:r>
            <a:r>
              <a:rPr lang="en-US" altLang="ko-KR" sz="2000" dirty="0" err="1" smtClean="0"/>
              <a:t>traceback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가 호출된다</a:t>
            </a:r>
            <a:r>
              <a:rPr lang="en-US" altLang="ko-KR" sz="2000" dirty="0" smtClean="0"/>
              <a:t>.</a:t>
            </a:r>
          </a:p>
          <a:p>
            <a:r>
              <a:rPr lang="ko-KR" altLang="en-US" sz="2000" dirty="0" smtClean="0"/>
              <a:t>발생된 예외가 없는 경우 </a:t>
            </a:r>
            <a:r>
              <a:rPr lang="en-US" altLang="ko-KR" sz="2000" dirty="0" smtClean="0"/>
              <a:t>__exit__( )</a:t>
            </a:r>
            <a:r>
              <a:rPr lang="ko-KR" altLang="en-US" sz="2000" dirty="0" smtClean="0"/>
              <a:t>의 </a:t>
            </a:r>
            <a:r>
              <a:rPr lang="en-US" altLang="ko-KR" sz="2000" dirty="0" smtClean="0"/>
              <a:t>3</a:t>
            </a:r>
            <a:r>
              <a:rPr lang="ko-KR" altLang="en-US" sz="2000" dirty="0" smtClean="0"/>
              <a:t>개의 인수는 모두 </a:t>
            </a:r>
            <a:r>
              <a:rPr lang="en-US" altLang="ko-KR" sz="2000" dirty="0" smtClean="0"/>
              <a:t>None</a:t>
            </a:r>
            <a:r>
              <a:rPr lang="ko-KR" altLang="en-US" sz="2000" dirty="0" smtClean="0"/>
              <a:t>으로 설정된다</a:t>
            </a:r>
            <a:r>
              <a:rPr lang="en-US" altLang="ko-KR" sz="2000" dirty="0" smtClean="0"/>
              <a:t>.</a:t>
            </a:r>
          </a:p>
          <a:p>
            <a:r>
              <a:rPr lang="ko-KR" altLang="en-US" sz="2000" dirty="0" smtClean="0"/>
              <a:t>예외가 발생한 경우 </a:t>
            </a:r>
            <a:r>
              <a:rPr lang="en-US" altLang="ko-KR" sz="2000" dirty="0" smtClean="0"/>
              <a:t>3</a:t>
            </a:r>
            <a:r>
              <a:rPr lang="ko-KR" altLang="en-US" sz="2000" dirty="0" smtClean="0"/>
              <a:t>개의 인수는 제어 흐름을 </a:t>
            </a:r>
            <a:r>
              <a:rPr lang="ko-KR" altLang="en-US" sz="2000" dirty="0" err="1" smtClean="0"/>
              <a:t>컨텍스트에서</a:t>
            </a:r>
            <a:r>
              <a:rPr lang="ko-KR" altLang="en-US" sz="2000" dirty="0" smtClean="0"/>
              <a:t> 벗어나게 한 예외의 타입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예외값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역추정</a:t>
            </a:r>
            <a:r>
              <a:rPr lang="ko-KR" altLang="en-US" sz="2000" dirty="0" smtClean="0"/>
              <a:t> 정보를 담게 된다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__exit__( )</a:t>
            </a:r>
            <a:r>
              <a:rPr lang="ko-KR" altLang="en-US" sz="2000" dirty="0"/>
              <a:t> </a:t>
            </a:r>
            <a:r>
              <a:rPr lang="ko-KR" altLang="en-US" sz="2000" dirty="0" err="1" smtClean="0"/>
              <a:t>메서드는</a:t>
            </a:r>
            <a:r>
              <a:rPr lang="ko-KR" altLang="en-US" sz="2000" dirty="0" smtClean="0"/>
              <a:t> 발생된 예외가 처리되었는지의 여부에 따라 </a:t>
            </a:r>
            <a:r>
              <a:rPr lang="en-US" altLang="ko-KR" sz="2000" dirty="0" smtClean="0"/>
              <a:t>True </a:t>
            </a:r>
            <a:r>
              <a:rPr lang="ko-KR" altLang="en-US" sz="2000" dirty="0" smtClean="0"/>
              <a:t>또는 </a:t>
            </a:r>
            <a:r>
              <a:rPr lang="en-US" altLang="ko-KR" sz="2000" dirty="0" smtClean="0"/>
              <a:t>False</a:t>
            </a:r>
            <a:r>
              <a:rPr lang="ko-KR" altLang="en-US" sz="2000" dirty="0" smtClean="0"/>
              <a:t>를 반환한다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with </a:t>
            </a:r>
            <a:r>
              <a:rPr lang="en-US" altLang="ko-KR" sz="2000" dirty="0" err="1" smtClean="0"/>
              <a:t>obj</a:t>
            </a:r>
            <a:r>
              <a:rPr lang="ko-KR" altLang="en-US" sz="2000" dirty="0" smtClean="0"/>
              <a:t>문은 추가적으로 </a:t>
            </a:r>
            <a:r>
              <a:rPr lang="en-US" altLang="ko-KR" sz="2000" dirty="0" err="1" smtClean="0"/>
              <a:t>var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지정자를 받아들인다</a:t>
            </a:r>
            <a:r>
              <a:rPr lang="en-US" altLang="ko-KR" sz="2000" dirty="0" smtClean="0"/>
              <a:t>. </a:t>
            </a:r>
            <a:r>
              <a:rPr lang="en-US" altLang="ko-KR" sz="2000" dirty="0" err="1" smtClean="0"/>
              <a:t>var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지정자가 있으면 </a:t>
            </a:r>
            <a:r>
              <a:rPr lang="en-US" altLang="ko-KR" sz="2000" dirty="0" err="1" smtClean="0"/>
              <a:t>obj</a:t>
            </a:r>
            <a:r>
              <a:rPr lang="en-US" altLang="ko-KR" sz="2000" dirty="0" smtClean="0"/>
              <a:t>.__enter__( )</a:t>
            </a:r>
            <a:r>
              <a:rPr lang="ko-KR" altLang="en-US" sz="2000" dirty="0" smtClean="0"/>
              <a:t>에서 반환된 값이 </a:t>
            </a:r>
            <a:r>
              <a:rPr lang="en-US" altLang="ko-KR" sz="2000" dirty="0" err="1" smtClean="0"/>
              <a:t>var</a:t>
            </a:r>
            <a:r>
              <a:rPr lang="ko-KR" altLang="en-US" sz="2000" dirty="0" smtClean="0"/>
              <a:t>에 저장된다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665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컨텍스트</a:t>
            </a:r>
            <a:r>
              <a:rPr lang="ko-KR" altLang="en-US" dirty="0" smtClean="0"/>
              <a:t> 관리자 </a:t>
            </a:r>
            <a:r>
              <a:rPr lang="en-US" altLang="ko-KR" dirty="0" smtClean="0"/>
              <a:t>with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38199" y="1796527"/>
            <a:ext cx="5202000" cy="33328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리스트에 일련의 변경을 가하는 기능을 제공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예외가 발생하면 원래의 리스트는 변경되지 않는다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class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ListTransaction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(object):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__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init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__(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self,thelist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self.thelist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thelist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__enter(self):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self.workingcopy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list(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self.thelist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return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self.workingcopy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__exit__(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self,exctype,value,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tb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if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exctype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is None: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self.thelist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[:]=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self.workingcopy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return False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151800" y="1796527"/>
            <a:ext cx="5202000" cy="33328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tems = [1,2,3]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with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ListTransaction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(items) as working: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working.append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(4)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working.append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(5)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print(items)	# [1,2,3,4,5]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를 생성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try: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with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ListTransaction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(items) as working: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working.append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(6)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working.append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(7)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RuntimeError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(“We’re hosed!”)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RuntimeError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pass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print(items)	# [1,2,3,4,5]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를 생성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2774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assert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__debug__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err="1" smtClean="0"/>
              <a:t>asser</a:t>
            </a:r>
            <a:r>
              <a:rPr lang="ko-KR" altLang="en-US" sz="2000" dirty="0" smtClean="0"/>
              <a:t>문으로 프로그램에 디버깅 코드를 넣을 수 있다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여기서 </a:t>
            </a:r>
            <a:r>
              <a:rPr lang="en-US" altLang="ko-KR" sz="2000" dirty="0" smtClean="0"/>
              <a:t>test</a:t>
            </a:r>
            <a:r>
              <a:rPr lang="ko-KR" altLang="en-US" sz="2000" dirty="0" smtClean="0"/>
              <a:t>는 </a:t>
            </a:r>
            <a:r>
              <a:rPr lang="en-US" altLang="ko-KR" sz="2000" dirty="0" smtClean="0"/>
              <a:t>True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False</a:t>
            </a:r>
            <a:r>
              <a:rPr lang="ko-KR" altLang="en-US" sz="2000" dirty="0" smtClean="0"/>
              <a:t>로 평가되는 표현식이다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만약 </a:t>
            </a:r>
            <a:r>
              <a:rPr lang="en-US" altLang="ko-KR" sz="2000" dirty="0" smtClean="0"/>
              <a:t>test</a:t>
            </a:r>
            <a:r>
              <a:rPr lang="ko-KR" altLang="en-US" sz="2000" dirty="0" smtClean="0"/>
              <a:t>가 </a:t>
            </a:r>
            <a:r>
              <a:rPr lang="en-US" altLang="ko-KR" sz="2000" dirty="0" smtClean="0"/>
              <a:t>False</a:t>
            </a:r>
            <a:r>
              <a:rPr lang="ko-KR" altLang="en-US" sz="2000" dirty="0" smtClean="0"/>
              <a:t>로 평가되면 </a:t>
            </a:r>
            <a:r>
              <a:rPr lang="en-US" altLang="ko-KR" sz="2000" dirty="0" smtClean="0"/>
              <a:t>assert</a:t>
            </a:r>
            <a:r>
              <a:rPr lang="ko-KR" altLang="en-US" sz="2000" dirty="0" smtClean="0"/>
              <a:t>문에 지정한 메시지인 </a:t>
            </a:r>
            <a:r>
              <a:rPr lang="en-US" altLang="ko-KR" sz="2000" dirty="0" err="1" smtClean="0"/>
              <a:t>msg</a:t>
            </a:r>
            <a:r>
              <a:rPr lang="ko-KR" altLang="en-US" sz="2000" dirty="0" smtClean="0"/>
              <a:t>와 함께 </a:t>
            </a:r>
            <a:r>
              <a:rPr lang="en-US" altLang="ko-KR" sz="2000" dirty="0" err="1" smtClean="0"/>
              <a:t>AssertionError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예외가 발생한다</a:t>
            </a:r>
            <a:r>
              <a:rPr lang="en-US" altLang="ko-KR" sz="2000" dirty="0" smtClean="0"/>
              <a:t>.</a:t>
            </a:r>
          </a:p>
          <a:p>
            <a:r>
              <a:rPr lang="ko-KR" altLang="en-US" sz="2000" dirty="0" smtClean="0"/>
              <a:t>프로그램이 올바르게 작동하기 위해서 반드시 수행되어야 하는 코드에는 </a:t>
            </a:r>
            <a:r>
              <a:rPr lang="en-US" altLang="ko-KR" sz="2000" dirty="0" smtClean="0"/>
              <a:t>assert</a:t>
            </a:r>
            <a:r>
              <a:rPr lang="ko-KR" altLang="en-US" sz="2000" dirty="0" smtClean="0"/>
              <a:t>문을 사용하지 않도록 한다</a:t>
            </a:r>
            <a:r>
              <a:rPr lang="en-US" altLang="ko-KR" sz="2000" dirty="0" smtClean="0"/>
              <a:t>. (</a:t>
            </a:r>
            <a:r>
              <a:rPr lang="ko-KR" altLang="en-US" sz="2000" dirty="0" smtClean="0"/>
              <a:t>최적화 모드로 실행될 때 </a:t>
            </a:r>
            <a:r>
              <a:rPr lang="en-US" altLang="ko-KR" sz="2000" dirty="0" smtClean="0"/>
              <a:t>assert</a:t>
            </a:r>
            <a:r>
              <a:rPr lang="ko-KR" altLang="en-US" sz="2000" dirty="0" smtClean="0"/>
              <a:t>문이 실행되지 않기 때문이다</a:t>
            </a:r>
            <a:r>
              <a:rPr lang="en-US" altLang="ko-KR" sz="2000" dirty="0" smtClean="0"/>
              <a:t>.)</a:t>
            </a:r>
          </a:p>
          <a:p>
            <a:r>
              <a:rPr lang="en-US" altLang="ko-KR" sz="2000" dirty="0" smtClean="0"/>
              <a:t>assert</a:t>
            </a:r>
            <a:r>
              <a:rPr lang="ko-KR" altLang="en-US" sz="2000" dirty="0" smtClean="0"/>
              <a:t>문은 항상 참이어야 하는 것들을 검사하는데 사용한다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__debug__</a:t>
            </a:r>
            <a:r>
              <a:rPr lang="ko-KR" altLang="en-US" sz="2000" dirty="0" smtClean="0"/>
              <a:t>라는 읽기 전용 내장 변수도 제공되는데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이 변수는 인터프리터가 최적 모드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인터프리터에 </a:t>
            </a:r>
            <a:r>
              <a:rPr lang="en-US" altLang="ko-KR" sz="2000" dirty="0" smtClean="0"/>
              <a:t>–O </a:t>
            </a:r>
            <a:r>
              <a:rPr lang="ko-KR" altLang="en-US" sz="2000" dirty="0" smtClean="0"/>
              <a:t>옵션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로 수행되지 않는 한 실행된다</a:t>
            </a:r>
            <a:r>
              <a:rPr lang="en-US" altLang="ko-KR" sz="2000" dirty="0" smtClean="0"/>
              <a:t>.</a:t>
            </a:r>
            <a:br>
              <a:rPr lang="en-US" altLang="ko-KR" sz="2000" dirty="0" smtClean="0"/>
            </a:br>
            <a:r>
              <a:rPr lang="en-US" altLang="ko-KR" sz="2000" dirty="0" smtClean="0"/>
              <a:t>(</a:t>
            </a:r>
            <a:r>
              <a:rPr lang="ko-KR" altLang="en-US" sz="2000" dirty="0" smtClean="0"/>
              <a:t>최적 모드에서는 실행되지 않는다</a:t>
            </a:r>
            <a:r>
              <a:rPr lang="en-US" altLang="ko-KR" sz="2000" dirty="0" smtClean="0"/>
              <a:t>.)</a:t>
            </a:r>
            <a:endParaRPr lang="en-US" altLang="ko-KR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2302517"/>
            <a:ext cx="10515600" cy="58115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assert test [,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msg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]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010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97583" y="2168165"/>
            <a:ext cx="22368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bg1"/>
                </a:solidFill>
              </a:rPr>
              <a:t>Thank you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제목 1"/>
          <p:cNvSpPr>
            <a:spLocks noGrp="1"/>
          </p:cNvSpPr>
          <p:nvPr>
            <p:ph type="ctrTitle"/>
          </p:nvPr>
        </p:nvSpPr>
        <p:spPr>
          <a:xfrm>
            <a:off x="697583" y="1011046"/>
            <a:ext cx="5863473" cy="897268"/>
          </a:xfrm>
        </p:spPr>
        <p:txBody>
          <a:bodyPr>
            <a:normAutofit/>
          </a:bodyPr>
          <a:lstStyle/>
          <a:p>
            <a:r>
              <a:rPr lang="ko-KR" altLang="en-US" sz="1800" dirty="0" err="1" smtClean="0"/>
              <a:t>파이썬</a:t>
            </a:r>
            <a:r>
              <a:rPr lang="ko-KR" altLang="en-US" sz="1800" dirty="0" smtClean="0"/>
              <a:t> 완벽 가이드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프로그램 구조와 제어 흐름</a:t>
            </a:r>
            <a:endParaRPr lang="ko-KR" altLang="en-US" sz="1800" dirty="0"/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697583" y="2040205"/>
            <a:ext cx="5410986" cy="2426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67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프로그램 구조와 실행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79290"/>
            <a:ext cx="5113713" cy="5128900"/>
          </a:xfrm>
        </p:spPr>
        <p:txBody>
          <a:bodyPr>
            <a:noAutofit/>
          </a:bodyPr>
          <a:lstStyle/>
          <a:p>
            <a:r>
              <a:rPr lang="ko-KR" altLang="en-US" sz="2000" b="1" dirty="0" err="1" smtClean="0"/>
              <a:t>파이썬</a:t>
            </a:r>
            <a:r>
              <a:rPr lang="ko-KR" altLang="en-US" sz="2000" b="1" dirty="0" smtClean="0"/>
              <a:t> 프로그램은 일련의 문장들로 구성된다</a:t>
            </a:r>
            <a:r>
              <a:rPr lang="en-US" altLang="ko-KR" sz="2000" b="1" dirty="0" smtClean="0"/>
              <a:t>.</a:t>
            </a: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변수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대입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함수 정의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클래스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모듈</a:t>
            </a:r>
            <a:r>
              <a:rPr lang="en-US" altLang="ko-KR" sz="2000" dirty="0"/>
              <a:t> </a:t>
            </a:r>
            <a:r>
              <a:rPr lang="ko-KR" altLang="en-US" sz="2000" dirty="0" err="1" smtClean="0"/>
              <a:t>임포트</a:t>
            </a:r>
            <a:r>
              <a:rPr lang="ko-KR" altLang="en-US" sz="2000" dirty="0" smtClean="0"/>
              <a:t> 등 언어의 구성 요소는 모두 문장이고 서로 동등하게 취급된다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/>
          </a:p>
          <a:p>
            <a:r>
              <a:rPr lang="ko-KR" altLang="en-US" sz="2000" b="1" dirty="0" smtClean="0"/>
              <a:t>소스 파일이 로드 될 때 인터프리터는 문장이 더 없을 때까지 문장들을 순차적으로 실행한다</a:t>
            </a:r>
            <a:r>
              <a:rPr lang="en-US" altLang="ko-KR" sz="2000" b="1" dirty="0" smtClean="0"/>
              <a:t>.</a:t>
            </a: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간단히 메인 프로그램으로서 실행되는 파일이나 </a:t>
            </a:r>
            <a:r>
              <a:rPr lang="ko-KR" altLang="en-US" sz="2000" dirty="0" err="1" smtClean="0"/>
              <a:t>임포트를</a:t>
            </a:r>
            <a:r>
              <a:rPr lang="ko-KR" altLang="en-US" sz="2000" dirty="0" smtClean="0"/>
              <a:t> 통해 로드 된 라이브러리 파일 모두 이러한 식으로 실행된다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076604" y="1479290"/>
            <a:ext cx="5277196" cy="5128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한 함수의 두 가지 버전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(debug, else)</a:t>
            </a:r>
          </a:p>
          <a:p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debug: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square(x):</a:t>
            </a:r>
            <a:b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</a:b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if not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isinstace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x,float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  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TypeError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(“Expected a float”)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return x * x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def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square(x):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return x * x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14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조건부 실행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1479290"/>
            <a:ext cx="5204381" cy="51289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elif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elif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------------------------------------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if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pass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아무 일도 하지 않는다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547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1479291"/>
            <a:ext cx="10515600" cy="17127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while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표현식이 거짓으로 평가될 때까지 문장들을 실행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in s: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원소가 더 이상 남아 있지 않을 때까지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의 모든 원소에 대해 반복 실행 수행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리스트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튜플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문자열뿐만 아니라 반복자 프로토콜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(iterator protocol)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을 구현한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/>
            </a:r>
            <a:b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</a:b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	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객체도 포함한다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38200" y="3288766"/>
            <a:ext cx="10515600" cy="20895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= s.__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iter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__( )		# 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 대한 반복자를 가져온다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while 1: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try: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it.next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	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다음 항목을 가져온다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except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StopIteration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더 이상 항목이 없다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break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#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에 대해 필요한 작업을 수행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…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8" name="내용 개체 틀 2"/>
          <p:cNvSpPr>
            <a:spLocks noGrp="1"/>
          </p:cNvSpPr>
          <p:nvPr>
            <p:ph idx="1"/>
          </p:nvPr>
        </p:nvSpPr>
        <p:spPr>
          <a:xfrm>
            <a:off x="838200" y="5475014"/>
            <a:ext cx="10515600" cy="1133176"/>
          </a:xfrm>
        </p:spPr>
        <p:txBody>
          <a:bodyPr>
            <a:noAutofit/>
          </a:bodyPr>
          <a:lstStyle/>
          <a:p>
            <a:r>
              <a:rPr lang="en-US" altLang="ko-KR" sz="2000" dirty="0" smtClean="0"/>
              <a:t>for I in s </a:t>
            </a:r>
            <a:r>
              <a:rPr lang="ko-KR" altLang="en-US" sz="2000" dirty="0" smtClean="0"/>
              <a:t>구문에서 변수 </a:t>
            </a:r>
            <a:r>
              <a:rPr lang="en-US" altLang="ko-KR" sz="2000" dirty="0" err="1" smtClean="0"/>
              <a:t>i</a:t>
            </a:r>
            <a:r>
              <a:rPr lang="ko-KR" altLang="en-US" sz="2000" dirty="0" smtClean="0"/>
              <a:t>를 반복 변수</a:t>
            </a:r>
            <a:r>
              <a:rPr lang="en-US" altLang="ko-KR" sz="2000" dirty="0" smtClean="0"/>
              <a:t>(iteration variable)</a:t>
            </a:r>
            <a:r>
              <a:rPr lang="ko-KR" altLang="en-US" sz="2000" dirty="0" smtClean="0"/>
              <a:t>라고 부른다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for</a:t>
            </a:r>
            <a:r>
              <a:rPr lang="ko-KR" altLang="en-US" sz="2000" dirty="0" smtClean="0"/>
              <a:t>문을 수행하기 이전에 반복 변수와 동일한 이름을 가진 변수가 정의되어 있었다면 그 변수의 값은 </a:t>
            </a:r>
            <a:r>
              <a:rPr lang="en-US" altLang="ko-KR" sz="2000" dirty="0" smtClean="0"/>
              <a:t>for</a:t>
            </a:r>
            <a:r>
              <a:rPr lang="ko-KR" altLang="en-US" sz="2000" dirty="0" smtClean="0"/>
              <a:t>문에 의해서 덮어 써지며 루프가 종료된 후에도 최종 값을 유지한다</a:t>
            </a:r>
            <a:r>
              <a:rPr lang="en-US" altLang="ko-KR" sz="2000" dirty="0" smtClean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80350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200" y="1479291"/>
            <a:ext cx="10515600" cy="20476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 = ((1,2,3),(2,3,4),(9,9,9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))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원소들이 동일한 크기를 가지는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순서열일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경우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for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x,y,z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in s: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print x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1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2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9</a:t>
            </a: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38200" y="3637109"/>
            <a:ext cx="10515600" cy="18841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x in enumerate([‘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bob’,‘foo’,’bar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’]):	# enumerate(s)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는 간단히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print(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x)					#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(0,s[0]),(1,s[1]),(2,s[2])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등과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같은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/>
            </a:r>
            <a:b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</a:b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0 bob						#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일련의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튜플들을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반환하는 반복자를 생성한다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1 foo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2 bar</a:t>
            </a:r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734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838199" y="1479291"/>
            <a:ext cx="5198400" cy="20476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와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는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0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while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&lt;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len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(s) and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&lt;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len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(t):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x = s[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]	# 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로부터 항목을 가져온다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y = t[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] 	#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로부터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항목을 가져온다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+= 1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156959" y="1479291"/>
            <a:ext cx="5196841" cy="20476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와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는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x,y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in zip(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s,t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문장들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zip(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s,t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함수는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와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t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를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(s[0],t[0]),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(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s[1],t[1]),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s[2],t[2])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와 같이 하나의 </a:t>
            </a:r>
            <a:r>
              <a:rPr lang="ko-KR" altLang="en-US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순서열로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합친다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9" name="내용 개체 틀 2"/>
          <p:cNvSpPr>
            <a:spLocks noGrp="1"/>
          </p:cNvSpPr>
          <p:nvPr>
            <p:ph idx="1"/>
          </p:nvPr>
        </p:nvSpPr>
        <p:spPr>
          <a:xfrm>
            <a:off x="838200" y="3657600"/>
            <a:ext cx="10515600" cy="2950590"/>
          </a:xfrm>
        </p:spPr>
        <p:txBody>
          <a:bodyPr>
            <a:noAutofit/>
          </a:bodyPr>
          <a:lstStyle/>
          <a:p>
            <a:r>
              <a:rPr lang="en-US" altLang="ko-KR" sz="2000" dirty="0" smtClean="0"/>
              <a:t>s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t</a:t>
            </a:r>
            <a:r>
              <a:rPr lang="ko-KR" altLang="en-US" sz="2000" dirty="0" smtClean="0"/>
              <a:t>의 길이가 다르면 </a:t>
            </a:r>
            <a:r>
              <a:rPr lang="en-US" altLang="ko-KR" sz="2000" dirty="0" smtClean="0"/>
              <a:t>s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t</a:t>
            </a:r>
            <a:r>
              <a:rPr lang="ko-KR" altLang="en-US" sz="2000" dirty="0" smtClean="0"/>
              <a:t>중 길이가 작은 값으로 합쳐진 순서열의 길이가 정해진다</a:t>
            </a:r>
            <a:r>
              <a:rPr lang="en-US" altLang="ko-KR" sz="2000" dirty="0" smtClean="0"/>
              <a:t>.</a:t>
            </a:r>
          </a:p>
          <a:p>
            <a:r>
              <a:rPr lang="en-US" altLang="ko-KR" sz="2000" dirty="0" smtClean="0"/>
              <a:t>s</a:t>
            </a:r>
            <a:r>
              <a:rPr lang="ko-KR" altLang="en-US" sz="2000" dirty="0" smtClean="0"/>
              <a:t>와 </a:t>
            </a:r>
            <a:r>
              <a:rPr lang="en-US" altLang="ko-KR" sz="2000" dirty="0" smtClean="0"/>
              <a:t>t</a:t>
            </a:r>
            <a:r>
              <a:rPr lang="ko-KR" altLang="en-US" sz="2000" dirty="0" smtClean="0"/>
              <a:t>를 한 번에 다 소진하면서 큰 </a:t>
            </a:r>
            <a:r>
              <a:rPr lang="ko-KR" altLang="en-US" sz="2000" dirty="0" err="1" smtClean="0"/>
              <a:t>튜플</a:t>
            </a:r>
            <a:r>
              <a:rPr lang="ko-KR" altLang="en-US" sz="2000" dirty="0" smtClean="0"/>
              <a:t> 리스트를 생성하기 때문에 주의를 기울여야 한다</a:t>
            </a:r>
            <a:r>
              <a:rPr lang="en-US" altLang="ko-KR" sz="2000" dirty="0" smtClean="0"/>
              <a:t>.</a:t>
            </a:r>
            <a:br>
              <a:rPr lang="en-US" altLang="ko-KR" sz="2000" dirty="0" smtClean="0"/>
            </a:br>
            <a:r>
              <a:rPr lang="en-US" altLang="ko-KR" sz="2000" dirty="0" smtClean="0"/>
              <a:t>(</a:t>
            </a:r>
            <a:r>
              <a:rPr lang="ko-KR" altLang="en-US" sz="2000" dirty="0" smtClean="0"/>
              <a:t>많은 양의 데이터를 담는 생성기와 </a:t>
            </a:r>
            <a:r>
              <a:rPr lang="ko-KR" altLang="en-US" sz="2000" dirty="0" err="1" smtClean="0"/>
              <a:t>순서열을</a:t>
            </a:r>
            <a:r>
              <a:rPr lang="ko-KR" altLang="en-US" sz="2000" dirty="0" smtClean="0"/>
              <a:t> 다룰 때</a:t>
            </a:r>
            <a:r>
              <a:rPr lang="en-US" altLang="ko-KR" sz="2000" dirty="0" smtClean="0"/>
              <a:t>, </a:t>
            </a:r>
            <a:r>
              <a:rPr lang="ko-KR" altLang="en-US" sz="2000" dirty="0" err="1" smtClean="0"/>
              <a:t>파이썬</a:t>
            </a:r>
            <a:r>
              <a:rPr lang="en-US" altLang="ko-KR" sz="2000" dirty="0" smtClean="0"/>
              <a:t>2</a:t>
            </a:r>
            <a:r>
              <a:rPr lang="ko-KR" altLang="en-US" sz="2000" dirty="0" smtClean="0"/>
              <a:t>에서만</a:t>
            </a:r>
            <a:r>
              <a:rPr lang="en-US" altLang="ko-KR" sz="2000" dirty="0" smtClean="0"/>
              <a:t>)</a:t>
            </a:r>
          </a:p>
          <a:p>
            <a:r>
              <a:rPr lang="en-US" altLang="ko-KR" sz="2000" dirty="0" err="1" smtClean="0"/>
              <a:t>itertools.izip</a:t>
            </a:r>
            <a:r>
              <a:rPr lang="en-US" altLang="ko-KR" sz="2000" dirty="0" smtClean="0"/>
              <a:t>() </a:t>
            </a:r>
            <a:r>
              <a:rPr lang="ko-KR" altLang="en-US" sz="2000" dirty="0" smtClean="0"/>
              <a:t>함수는 </a:t>
            </a:r>
            <a:r>
              <a:rPr lang="en-US" altLang="ko-KR" sz="2000" dirty="0" smtClean="0"/>
              <a:t>zip()</a:t>
            </a:r>
            <a:r>
              <a:rPr lang="ko-KR" altLang="en-US" sz="2000" dirty="0" smtClean="0"/>
              <a:t>와 동일한 효과를 내지만 값을 한 번에 하나씩 생성한다</a:t>
            </a:r>
            <a:r>
              <a:rPr lang="en-US" altLang="ko-KR" sz="2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9123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38200" y="4698009"/>
            <a:ext cx="10515600" cy="19553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 in open(“foo.txt”):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stripped =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line.strip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if not stripped: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break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else:	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루프가 종료되었을 때만 실행된다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 (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루프가 실행되지 않았을 경우나 마지막 반복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후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RuntimeError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(“Missing section separator”)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break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문에 의해 일찍 중단되면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절은 수행되지 않는다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ko-KR" altLang="en-US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838199" y="1479291"/>
            <a:ext cx="5198400" cy="2056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루프를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빠져 나오려면 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break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문을 사용한다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line in open(“foo.txt”):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stripped =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line.strip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if not stripped: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break	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빈 줄이다 읽기를 중단한다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이번 줄을 처리한다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…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156959" y="1479291"/>
            <a:ext cx="5196841" cy="2056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루프의 다음 반복으로 건너뛰려면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continue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문을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#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사용한다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.(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현재 반복의 나머지 부분을 생략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line in open(“foo.txt”):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stripped =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line.strip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if not stripped: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continue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	#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빈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줄을 건너뛴다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# 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이번 줄을 처리한다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…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14" name="내용 개체 틀 2"/>
          <p:cNvSpPr>
            <a:spLocks noGrp="1"/>
          </p:cNvSpPr>
          <p:nvPr>
            <p:ph idx="1"/>
          </p:nvPr>
        </p:nvSpPr>
        <p:spPr>
          <a:xfrm>
            <a:off x="838200" y="3614058"/>
            <a:ext cx="10515600" cy="1066533"/>
          </a:xfrm>
        </p:spPr>
        <p:txBody>
          <a:bodyPr>
            <a:noAutofit/>
          </a:bodyPr>
          <a:lstStyle/>
          <a:p>
            <a:r>
              <a:rPr lang="en-US" altLang="ko-KR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break</a:t>
            </a:r>
            <a:r>
              <a:rPr lang="ko-KR" altLang="en-US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문과 </a:t>
            </a:r>
            <a:r>
              <a:rPr lang="en-US" altLang="ko-KR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continue</a:t>
            </a:r>
            <a:r>
              <a:rPr lang="ko-KR" altLang="en-US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문은 실행되고 있는 루프 중 가장 안쪽 루프에만 적용된다</a:t>
            </a:r>
            <a:r>
              <a:rPr lang="en-US" altLang="ko-KR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깊게 </a:t>
            </a:r>
            <a:r>
              <a:rPr lang="ko-KR" altLang="en-US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중첩된 루프 구조에서 벗어나야 할 경우에는 예외를 사용한다</a:t>
            </a:r>
            <a: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 </a:t>
            </a:r>
            <a:b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</a:br>
            <a:r>
              <a:rPr lang="ko-KR" altLang="en-US" sz="20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파이썬에서는</a:t>
            </a:r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20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goto</a:t>
            </a:r>
            <a:r>
              <a:rPr lang="ko-KR" altLang="en-US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문을 지원하지 않는다</a:t>
            </a:r>
            <a:r>
              <a:rPr lang="en-US" altLang="ko-KR" sz="20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1530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루프와 반복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0C24-AA4D-4CD8-91C7-5A50E7823163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38200" y="2420983"/>
            <a:ext cx="10515600" cy="26726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 anchorCtr="0"/>
          <a:lstStyle/>
          <a:p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found_separator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False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for line in open(“foo.txt”):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stripped = </a:t>
            </a:r>
            <a:r>
              <a:rPr lang="en-US" altLang="ko-KR" sz="1500" dirty="0" err="1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line.strip</a:t>
            </a:r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 )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if not stripped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found_separator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= True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  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break</a:t>
            </a: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# 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이번 줄을 처리한다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 …</a:t>
            </a:r>
          </a:p>
          <a:p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if</a:t>
            </a:r>
            <a:r>
              <a:rPr lang="ko-KR" altLang="en-US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not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found_separator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:		#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found_separator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가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false</a:t>
            </a:r>
            <a:r>
              <a:rPr lang="ko-KR" altLang="en-US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일 때</a:t>
            </a:r>
            <a:endParaRPr lang="en-US" altLang="ko-KR" sz="1500" dirty="0" smtClean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  <a:p>
            <a:r>
              <a:rPr lang="en-US" altLang="ko-KR" sz="1500" dirty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  raise </a:t>
            </a:r>
            <a:r>
              <a:rPr lang="en-US" altLang="ko-KR" sz="1500" dirty="0" err="1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RuntimeError</a:t>
            </a:r>
            <a:r>
              <a:rPr lang="en-US" altLang="ko-KR" sz="15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(“Missing section separator”)</a:t>
            </a:r>
            <a:endParaRPr lang="en-US" altLang="ko-KR" sz="15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14" name="내용 개체 틀 2"/>
          <p:cNvSpPr>
            <a:spLocks noGrp="1"/>
          </p:cNvSpPr>
          <p:nvPr>
            <p:ph idx="1"/>
          </p:nvPr>
        </p:nvSpPr>
        <p:spPr>
          <a:xfrm>
            <a:off x="838200" y="1645920"/>
            <a:ext cx="10515600" cy="714103"/>
          </a:xfrm>
        </p:spPr>
        <p:txBody>
          <a:bodyPr>
            <a:noAutofit/>
          </a:bodyPr>
          <a:lstStyle/>
          <a:p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루프에서 </a:t>
            </a:r>
            <a: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else</a:t>
            </a:r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절은 데이터에 대해 반복을 수행하되</a:t>
            </a:r>
            <a: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루프가 이른 시점에 종료될 경우 플래그나 조건을 설정하거나 검사할 필요가 있을 때 주로 사용된다</a:t>
            </a:r>
            <a:r>
              <a:rPr lang="en-US" altLang="ko-KR" sz="2000" dirty="0" smtClean="0">
                <a:solidFill>
                  <a:schemeClr val="tx1"/>
                </a:solidFill>
                <a:latin typeface="DejaVu Sans Mono" panose="020B0609030804020204" pitchFamily="49" charset="0"/>
                <a:cs typeface="DejaVu Sans Mono" panose="020B0609030804020204" pitchFamily="49" charset="0"/>
              </a:rPr>
              <a:t>.</a:t>
            </a:r>
            <a:endParaRPr lang="en-US" altLang="ko-KR" sz="2000" dirty="0">
              <a:solidFill>
                <a:schemeClr val="tx1"/>
              </a:solidFill>
              <a:latin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455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1579</TotalTime>
  <Words>1460</Words>
  <Application>Microsoft Office PowerPoint</Application>
  <PresentationFormat>와이드스크린</PresentationFormat>
  <Paragraphs>334</Paragraphs>
  <Slides>23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맑은 고딕</vt:lpstr>
      <vt:lpstr>Arial</vt:lpstr>
      <vt:lpstr>DejaVu Sans Mono</vt:lpstr>
      <vt:lpstr>Office 테마</vt:lpstr>
      <vt:lpstr>파이썬 완벽 가이드</vt:lpstr>
      <vt:lpstr>PowerPoint 프레젠테이션</vt:lpstr>
      <vt:lpstr>프로그램 구조와 실행</vt:lpstr>
      <vt:lpstr>조건부 실행</vt:lpstr>
      <vt:lpstr>루프와 반복</vt:lpstr>
      <vt:lpstr>루프와 반복</vt:lpstr>
      <vt:lpstr>루프와 반복</vt:lpstr>
      <vt:lpstr>루프와 반복</vt:lpstr>
      <vt:lpstr>루프와 반복</vt:lpstr>
      <vt:lpstr>예외</vt:lpstr>
      <vt:lpstr>예외</vt:lpstr>
      <vt:lpstr>예외</vt:lpstr>
      <vt:lpstr>예외</vt:lpstr>
      <vt:lpstr>예외</vt:lpstr>
      <vt:lpstr>예외</vt:lpstr>
      <vt:lpstr>예외(내장 예외)</vt:lpstr>
      <vt:lpstr>예외(내장 예외)</vt:lpstr>
      <vt:lpstr>예외(새로운 예외 정의)</vt:lpstr>
      <vt:lpstr>컨텍스트 관리자 with문</vt:lpstr>
      <vt:lpstr>컨텍스트 관리자 with문</vt:lpstr>
      <vt:lpstr>컨텍스트 관리자 with문</vt:lpstr>
      <vt:lpstr>assert와 __debug__</vt:lpstr>
      <vt:lpstr>파이썬 완벽 가이드 – 프로그램 구조와 제어 흐름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</dc:title>
  <dc:creator>Spike</dc:creator>
  <cp:lastModifiedBy>BISE</cp:lastModifiedBy>
  <cp:revision>86</cp:revision>
  <cp:lastPrinted>2014-09-10T07:10:43Z</cp:lastPrinted>
  <dcterms:created xsi:type="dcterms:W3CDTF">2014-09-03T03:41:48Z</dcterms:created>
  <dcterms:modified xsi:type="dcterms:W3CDTF">2016-01-14T02:27:29Z</dcterms:modified>
</cp:coreProperties>
</file>

<file path=docProps/thumbnail.jpeg>
</file>